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70" r:id="rId2"/>
    <p:sldId id="256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1520"/>
  </p:normalViewPr>
  <p:slideViewPr>
    <p:cSldViewPr>
      <p:cViewPr varScale="1">
        <p:scale>
          <a:sx n="47" d="100"/>
          <a:sy n="47" d="100"/>
        </p:scale>
        <p:origin x="2416" y="1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0EA60A-0A97-F821-0702-8A9E3FAB9D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2A389E-527A-0D73-04DB-EADD4F67A2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D03977ED-7BAB-F04D-BED1-FBB709B96790}" type="datetimeFigureOut">
              <a:rPr lang="en-US"/>
              <a:pPr>
                <a:defRPr/>
              </a:pPr>
              <a:t>1/10/24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EB1828-F815-43E4-90E4-A70CA665ED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433957-ED5C-14BE-DE8D-CBA31AC00B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F42210-9DDC-2A49-AD35-88280C7F5B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2161AF-720C-CEAD-BB15-778D2F2AE4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3D2E6E-C6F5-12D0-B8D5-DA45986AE3B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0E5AA4E0-2E3A-FB44-A5C6-4142101CC52F}" type="datetimeFigureOut">
              <a:rPr lang="en-US"/>
              <a:pPr>
                <a:defRPr/>
              </a:pPr>
              <a:t>1/10/24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CC51B84-DC59-F939-379A-73C87D92F6A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31CC205-0CEC-2A0D-2920-7B41820EF8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4F740-6347-E251-E891-32CF533F6B0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98028-EEC6-C1B0-F8B6-D91F283342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367EF84-487F-6947-86EE-C17E4F36FE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 descr="Canvas">
            <a:extLst>
              <a:ext uri="{FF2B5EF4-FFF2-40B4-BE49-F238E27FC236}">
                <a16:creationId xmlns:a16="http://schemas.microsoft.com/office/drawing/2014/main" id="{294DAAE0-97C1-8C5B-DCEB-2F192853B06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pic>
        <p:nvPicPr>
          <p:cNvPr id="3" name="Picture 3" descr="A:\minispir.GIF">
            <a:extLst>
              <a:ext uri="{FF2B5EF4-FFF2-40B4-BE49-F238E27FC236}">
                <a16:creationId xmlns:a16="http://schemas.microsoft.com/office/drawing/2014/main" id="{8491AD28-8550-9D18-7872-C63FB34AA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 descr="Canvas">
            <a:extLst>
              <a:ext uri="{FF2B5EF4-FFF2-40B4-BE49-F238E27FC236}">
                <a16:creationId xmlns:a16="http://schemas.microsoft.com/office/drawing/2014/main" id="{F5A8D2C2-1FF4-4113-441D-BA9E99109ED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pic>
        <p:nvPicPr>
          <p:cNvPr id="5" name="Picture 5" descr="A:\minispir.GIF">
            <a:extLst>
              <a:ext uri="{FF2B5EF4-FFF2-40B4-BE49-F238E27FC236}">
                <a16:creationId xmlns:a16="http://schemas.microsoft.com/office/drawing/2014/main" id="{8D1B1D1F-BD95-D326-7123-48DF99620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8A97EE37-101C-30DB-F771-E9F62CA006B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EDE2381B-10C5-5043-B43F-C0FA27209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9D43EC97-0A27-B3BE-D4A3-E7F2FF08D2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12EC4-2DAC-D848-90EF-8A59921328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82949"/>
      </p:ext>
    </p:extLst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4ED78713-95FF-68B1-56DA-7B1E9D38D0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7EFF401E-3B49-F86D-48CC-E417A3D492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E24B1D04-0295-65D2-0A5F-5D75FA3079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AC7D7-7C3D-C04E-8DCA-B5404DD989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639179"/>
      </p:ext>
    </p:extLst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52AC6A4D-3E19-AF2F-8634-B5C87CEEC0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D5F7C8F8-50F5-BCF4-AFC7-12DD593A94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C69964B7-234A-5280-FD62-04D26145C2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4B0A5-58F3-C648-9F94-2FA4A4B43C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867094"/>
      </p:ext>
    </p:extLst>
  </p:cSld>
  <p:clrMapOvr>
    <a:masterClrMapping/>
  </p:clrMapOvr>
  <p:transition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5BFFCFAA-9E5B-D2AD-CCDC-B63F7561BB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60C81016-B181-6E00-3A36-5510AC27C6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BE27B963-20EE-D2A5-AC8C-96275295E8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1AFD4-A3E1-CF46-BD3A-5F21EE4B86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489281"/>
      </p:ext>
    </p:extLst>
  </p:cSld>
  <p:clrMapOvr>
    <a:masterClrMapping/>
  </p:clrMapOvr>
  <p:transition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CA96C389-3532-C98A-F873-1481F5D802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40A0188A-D8CC-24F7-06A3-B1871925F7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223A0B42-2C2C-3C00-2DE9-1E91A3994E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3A711-17C1-9D44-98D3-4E11AFD132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508283"/>
      </p:ext>
    </p:extLst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C1E929C0-56C1-E1BD-9EF0-72E6332A55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C852E1B1-D060-FCD9-6059-8E9636E259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2FDBD19B-545A-188A-EF83-4A1E2EABD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A7606-65AC-474D-8B23-9EA89CAE52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04226"/>
      </p:ext>
    </p:extLst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30CEF940-C7D9-75EF-3FF9-3F8BBA17A4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9F33022C-C9A3-EEC2-93EB-40AF0269F4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B51571E3-B9F1-A980-AA0E-BD91E219B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C35EE-2D92-E64D-8B49-B7852FEF76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597874"/>
      </p:ext>
    </p:extLst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53571D78-7C8B-EBC5-7CD6-D73648322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9BB54D37-1ADF-2EFE-845D-0C0F3203CE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2B405C45-B9A7-B57F-D6A8-E09FA44F4C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5EC48-4BD4-B346-A5C3-BA4B5464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026861"/>
      </p:ext>
    </p:extLst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>
            <a:extLst>
              <a:ext uri="{FF2B5EF4-FFF2-40B4-BE49-F238E27FC236}">
                <a16:creationId xmlns:a16="http://schemas.microsoft.com/office/drawing/2014/main" id="{7692816F-CBCB-C3B4-A6AD-756C345EF5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>
            <a:extLst>
              <a:ext uri="{FF2B5EF4-FFF2-40B4-BE49-F238E27FC236}">
                <a16:creationId xmlns:a16="http://schemas.microsoft.com/office/drawing/2014/main" id="{F3E3ED46-4AB8-A046-2218-AB0EF367F1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>
            <a:extLst>
              <a:ext uri="{FF2B5EF4-FFF2-40B4-BE49-F238E27FC236}">
                <a16:creationId xmlns:a16="http://schemas.microsoft.com/office/drawing/2014/main" id="{7EB7AA02-1770-D73A-AD7B-69F0D9E4BA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06D26-18EC-3445-9D20-7E13837132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437360"/>
      </p:ext>
    </p:extLst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>
            <a:extLst>
              <a:ext uri="{FF2B5EF4-FFF2-40B4-BE49-F238E27FC236}">
                <a16:creationId xmlns:a16="http://schemas.microsoft.com/office/drawing/2014/main" id="{974766EB-2910-4799-30B1-5551A879BC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>
            <a:extLst>
              <a:ext uri="{FF2B5EF4-FFF2-40B4-BE49-F238E27FC236}">
                <a16:creationId xmlns:a16="http://schemas.microsoft.com/office/drawing/2014/main" id="{8BA5DE06-B42D-2B0A-5B78-C27E859EE3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>
            <a:extLst>
              <a:ext uri="{FF2B5EF4-FFF2-40B4-BE49-F238E27FC236}">
                <a16:creationId xmlns:a16="http://schemas.microsoft.com/office/drawing/2014/main" id="{184EBB85-B2A6-6BB3-03E1-D2430F163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D2A4D-B3DD-2D41-84F0-E4D221AF6D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77592"/>
      </p:ext>
    </p:extLst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>
            <a:extLst>
              <a:ext uri="{FF2B5EF4-FFF2-40B4-BE49-F238E27FC236}">
                <a16:creationId xmlns:a16="http://schemas.microsoft.com/office/drawing/2014/main" id="{5A2F11C4-2A0A-0869-BE96-5E10038C01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>
            <a:extLst>
              <a:ext uri="{FF2B5EF4-FFF2-40B4-BE49-F238E27FC236}">
                <a16:creationId xmlns:a16="http://schemas.microsoft.com/office/drawing/2014/main" id="{02784E87-4922-8EB8-A4B2-CE38DDA06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96AAA768-8C59-87E0-CE2E-02990173E0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240B0-47CE-414A-AD89-642FAD5A39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448246"/>
      </p:ext>
    </p:extLst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4AEC083A-8783-A550-E9B0-41773BE86F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D8F0094C-60FF-B02D-9580-689B540B33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DADDA026-3EF5-6D7D-2465-25EDC1592A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AE4C-E53E-3844-BBC3-B9381C75E2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07044"/>
      </p:ext>
    </p:extLst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4876FAEA-1BFE-238B-A621-19EDAB410F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407C56E9-FB51-70E6-195D-741300A3DC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CD33D5C8-B9F4-9AA8-88AE-70B11EACE6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DCC67-56F7-B140-8AC7-335DDFC2EB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079802"/>
      </p:ext>
    </p:extLst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7">
            <a:extLst>
              <a:ext uri="{FF2B5EF4-FFF2-40B4-BE49-F238E27FC236}">
                <a16:creationId xmlns:a16="http://schemas.microsoft.com/office/drawing/2014/main" id="{E46416AA-D07E-8B18-6F5F-4781CD08CE9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Line 39">
            <a:extLst>
              <a:ext uri="{FF2B5EF4-FFF2-40B4-BE49-F238E27FC236}">
                <a16:creationId xmlns:a16="http://schemas.microsoft.com/office/drawing/2014/main" id="{AC64BD90-1555-78A9-BBA9-58FA8E0EB11D}"/>
              </a:ext>
            </a:extLst>
          </p:cNvPr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8" name="Picture 42" descr="A:\minispir.GIF">
            <a:extLst>
              <a:ext uri="{FF2B5EF4-FFF2-40B4-BE49-F238E27FC236}">
                <a16:creationId xmlns:a16="http://schemas.microsoft.com/office/drawing/2014/main" id="{007E80B9-6CA0-77DB-CE9C-705069CAF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43" descr="A:\minispir.GIF">
            <a:extLst>
              <a:ext uri="{FF2B5EF4-FFF2-40B4-BE49-F238E27FC236}">
                <a16:creationId xmlns:a16="http://schemas.microsoft.com/office/drawing/2014/main" id="{5F035B56-2680-5B11-B781-B83FF9643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45">
            <a:extLst>
              <a:ext uri="{FF2B5EF4-FFF2-40B4-BE49-F238E27FC236}">
                <a16:creationId xmlns:a16="http://schemas.microsoft.com/office/drawing/2014/main" id="{DCC3E401-C887-CBCA-9C4A-6A8A010D80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Rectangle 46">
            <a:extLst>
              <a:ext uri="{FF2B5EF4-FFF2-40B4-BE49-F238E27FC236}">
                <a16:creationId xmlns:a16="http://schemas.microsoft.com/office/drawing/2014/main" id="{F5A02B69-8F77-04D9-F36C-F936704560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95" name="Rectangle 47">
            <a:extLst>
              <a:ext uri="{FF2B5EF4-FFF2-40B4-BE49-F238E27FC236}">
                <a16:creationId xmlns:a16="http://schemas.microsoft.com/office/drawing/2014/main" id="{BECDB7AA-C75A-CEF5-581F-6701A2C44D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6" name="Rectangle 48">
            <a:extLst>
              <a:ext uri="{FF2B5EF4-FFF2-40B4-BE49-F238E27FC236}">
                <a16:creationId xmlns:a16="http://schemas.microsoft.com/office/drawing/2014/main" id="{CB7549D2-E59A-5A5D-D3B6-73EFB09948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7" name="Rectangle 49">
            <a:extLst>
              <a:ext uri="{FF2B5EF4-FFF2-40B4-BE49-F238E27FC236}">
                <a16:creationId xmlns:a16="http://schemas.microsoft.com/office/drawing/2014/main" id="{32EC4D83-020C-FB0F-68C9-E24F3030BEC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148042D-3F2E-0F4C-802C-BB8A32C638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</p:sldLayoutIdLst>
  <p:transition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D8C486C3-BCF1-62A5-AC14-ECF7950664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Warm Up – 1/10/24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2DC3FBD-34E4-2EF7-9F3D-497E2C7930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>
                <a:cs typeface="+mn-cs"/>
              </a:rPr>
              <a:t>Describe the economy of the 1920s.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>
                <a:cs typeface="+mn-cs"/>
              </a:rPr>
              <a:t>Who was president from 1921-1923? 1923-1929?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>
                <a:cs typeface="+mn-cs"/>
              </a:rPr>
              <a:t>Who do you think was the most significant person of the 1920s?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EC833F9-5A69-6E57-FFF3-F989FCACA9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Depression Begins…</a:t>
            </a:r>
          </a:p>
        </p:txBody>
      </p:sp>
      <p:sp>
        <p:nvSpPr>
          <p:cNvPr id="26626" name="Rectangle 4">
            <a:extLst>
              <a:ext uri="{FF2B5EF4-FFF2-40B4-BE49-F238E27FC236}">
                <a16:creationId xmlns:a16="http://schemas.microsoft.com/office/drawing/2014/main" id="{4B96B896-A4C7-68EE-391D-3FA80AE8D06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Business leaders and public officials assured the public that the setback was </a:t>
            </a:r>
            <a:r>
              <a:rPr lang="ja-JP" altLang="en-US" sz="2800">
                <a:latin typeface="Arial" panose="020B0604020202020204" pitchFamily="34" charset="0"/>
              </a:rPr>
              <a:t>“</a:t>
            </a:r>
            <a:r>
              <a:rPr lang="en-US" altLang="ja-JP" sz="2800"/>
              <a:t>minor.</a:t>
            </a:r>
            <a:r>
              <a:rPr lang="ja-JP" altLang="en-US" sz="2800">
                <a:latin typeface="Arial" panose="020B0604020202020204" pitchFamily="34" charset="0"/>
              </a:rPr>
              <a:t>”</a:t>
            </a:r>
            <a:endParaRPr lang="en-US" altLang="ja-JP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Pres. Hoover attempted to reassure the public by saying </a:t>
            </a:r>
            <a:r>
              <a:rPr lang="ja-JP" altLang="en-US" sz="2800">
                <a:latin typeface="Arial" panose="020B0604020202020204" pitchFamily="34" charset="0"/>
              </a:rPr>
              <a:t>“</a:t>
            </a:r>
            <a:r>
              <a:rPr lang="en-US" altLang="ja-JP" sz="2800"/>
              <a:t>We have now passed the worst…and shall rapidly recover!</a:t>
            </a:r>
            <a:r>
              <a:rPr lang="ja-JP" altLang="en-US" sz="2800">
                <a:latin typeface="Arial" panose="020B0604020202020204" pitchFamily="34" charset="0"/>
              </a:rPr>
              <a:t>”</a:t>
            </a:r>
            <a:endParaRPr lang="en-US" altLang="en-US" sz="2800"/>
          </a:p>
        </p:txBody>
      </p:sp>
      <p:pic>
        <p:nvPicPr>
          <p:cNvPr id="26627" name="Picture 5" descr="C:\WINDOWS\Application Data\Microsoft\Media Catalog\Downloaded Clips\cl5e\j0235006.wmf">
            <a:extLst>
              <a:ext uri="{FF2B5EF4-FFF2-40B4-BE49-F238E27FC236}">
                <a16:creationId xmlns:a16="http://schemas.microsoft.com/office/drawing/2014/main" id="{09D99035-E893-67A4-4512-B7D730E0034B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2481263"/>
            <a:ext cx="3733800" cy="2657475"/>
          </a:xfr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DFC9872-A2D0-DF63-10FD-58B1CF6BB4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cs typeface="+mj-cs"/>
              </a:rPr>
              <a:t>Depression not just in the US but in the rest of the world as well!!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20355FAF-2040-034F-795E-826607EDB1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From 1929-1933 the US economy continued to sink deeper and deeper into depression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u="sng"/>
              <a:t>Gross National Product—</a:t>
            </a:r>
            <a:r>
              <a:rPr lang="en-US" altLang="en-US"/>
              <a:t>the total value of all goods and services produced in a given year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average income of the population fell by half</a:t>
            </a:r>
            <a:endParaRPr lang="en-US" altLang="en-US" b="1" u="sng"/>
          </a:p>
        </p:txBody>
      </p:sp>
    </p:spTree>
  </p:cSld>
  <p:clrMapOvr>
    <a:masterClrMapping/>
  </p:clrMapOvr>
  <p:transition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8AFEA83-428D-AC23-62CF-EB256A4204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Who did the Depression affect?</a:t>
            </a:r>
            <a:br>
              <a:rPr lang="en-US">
                <a:cs typeface="+mj-cs"/>
              </a:rPr>
            </a:br>
            <a:r>
              <a:rPr lang="en-US">
                <a:cs typeface="+mj-cs"/>
              </a:rPr>
              <a:t>EVERYONE!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11F72C1-E54C-192F-9F15-86A53C7002E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The auto/steel industry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Factories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Mines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Railroads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Companies large and small</a:t>
            </a: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4E09947E-EDF1-81FA-D9BD-F18B8E97B44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BANKING!!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Debt-ridden investors and businesses couldn</a:t>
            </a:r>
            <a:r>
              <a:rPr lang="ja-JP" altLang="en-US">
                <a:latin typeface="Arial" panose="020B0604020202020204" pitchFamily="34" charset="0"/>
              </a:rPr>
              <a:t>’</a:t>
            </a:r>
            <a:r>
              <a:rPr lang="en-US" altLang="ja-JP"/>
              <a:t>t repay loans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Banks had no money</a:t>
            </a:r>
            <a:r>
              <a:rPr lang="en-US" altLang="en-US">
                <a:sym typeface="Wingdings" pitchFamily="2" charset="2"/>
              </a:rPr>
              <a:t>  banks have no incomePeople withdrew their money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u="sng">
                <a:sym typeface="Wingdings" pitchFamily="2" charset="2"/>
              </a:rPr>
              <a:t>Banks collapsed!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sym typeface="Wingdings" pitchFamily="2" charset="2"/>
              </a:rPr>
              <a:t>1930-1932:  5,000 banks collapsed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368E0CC0-ABEF-43F3-E604-EB69070373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Warm Up </a:t>
            </a:r>
            <a:r>
              <a:rPr lang="en-US">
                <a:cs typeface="+mj-cs"/>
              </a:rPr>
              <a:t>– 1/11/24</a:t>
            </a:r>
            <a:endParaRPr lang="en-US" dirty="0">
              <a:cs typeface="+mj-cs"/>
            </a:endParaRP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9159EED0-F22A-DB3F-0D71-63942A29D3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What is the stock market?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Explain Margin Buying.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What is a bull/bear market?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How did </a:t>
            </a:r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/>
              <a:t>Black Thursday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/>
              <a:t> cause </a:t>
            </a:r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/>
              <a:t>Black Tuesday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/>
              <a:t>?</a:t>
            </a:r>
            <a:endParaRPr lang="en-US" altLang="en-US"/>
          </a:p>
        </p:txBody>
      </p:sp>
    </p:spTree>
  </p:cSld>
  <p:clrMapOvr>
    <a:masterClrMapping/>
  </p:clrMapOvr>
  <p:transition>
    <p:blind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ABA22B0-0B38-E861-116A-3DF4E52995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CAUSES OF THE </a:t>
            </a:r>
            <a:br>
              <a:rPr lang="en-US">
                <a:cs typeface="+mj-cs"/>
              </a:rPr>
            </a:br>
            <a:r>
              <a:rPr lang="en-US">
                <a:cs typeface="+mj-cs"/>
              </a:rPr>
              <a:t>GREAT DEPRESSION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41BEF6C-EC4A-1D0B-27F7-2B795399A66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  <a:defRPr/>
            </a:pPr>
            <a:r>
              <a:rPr lang="en-US" sz="2400">
                <a:cs typeface="+mn-cs"/>
              </a:rPr>
              <a:t>The world economy was in trouble as well (many countries were still in debt from WW1)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sz="2400">
                <a:cs typeface="+mn-cs"/>
              </a:rPr>
              <a:t>Quick Profits from 1920s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US" sz="2400">
                <a:cs typeface="+mn-cs"/>
              </a:rPr>
              <a:t>Unequal distribution of wealth (2% of the population owned 60% of the wealth!)</a:t>
            </a:r>
          </a:p>
        </p:txBody>
      </p:sp>
      <p:pic>
        <p:nvPicPr>
          <p:cNvPr id="30723" name="Picture 5" descr="c:\Program Files\Common Files\Microsoft Shared\Clipart\cagcat50\bs00561_.wmf">
            <a:extLst>
              <a:ext uri="{FF2B5EF4-FFF2-40B4-BE49-F238E27FC236}">
                <a16:creationId xmlns:a16="http://schemas.microsoft.com/office/drawing/2014/main" id="{0D44C81B-E38B-1809-4C2A-09D43F21A515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439988"/>
            <a:ext cx="3733800" cy="2740025"/>
          </a:xfr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20433D7C-C95C-E637-1A26-C3EDD9291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MORE CAUSES…</a:t>
            </a:r>
          </a:p>
        </p:txBody>
      </p:sp>
      <p:sp>
        <p:nvSpPr>
          <p:cNvPr id="31746" name="Rectangle 4">
            <a:extLst>
              <a:ext uri="{FF2B5EF4-FFF2-40B4-BE49-F238E27FC236}">
                <a16:creationId xmlns:a16="http://schemas.microsoft.com/office/drawing/2014/main" id="{26865281-B96F-712E-483C-40812F08537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4. American dependence on credit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--easy credit to buy lots of goods but people couldn</a:t>
            </a:r>
            <a:r>
              <a:rPr lang="ja-JP" altLang="en-US" sz="2800">
                <a:latin typeface="Arial" panose="020B0604020202020204" pitchFamily="34" charset="0"/>
              </a:rPr>
              <a:t>’</a:t>
            </a:r>
            <a:r>
              <a:rPr lang="en-US" altLang="ja-JP" sz="2800"/>
              <a:t>t necessarily pay for them.  When interest rose, a vast majority couldn</a:t>
            </a:r>
            <a:r>
              <a:rPr lang="ja-JP" altLang="en-US" sz="2800">
                <a:latin typeface="Arial" panose="020B0604020202020204" pitchFamily="34" charset="0"/>
              </a:rPr>
              <a:t>’</a:t>
            </a:r>
            <a:r>
              <a:rPr lang="en-US" altLang="ja-JP" sz="2800"/>
              <a:t>t pay for their newly acquired goods</a:t>
            </a:r>
            <a:endParaRPr lang="en-US" altLang="en-US" sz="2800"/>
          </a:p>
        </p:txBody>
      </p:sp>
      <p:pic>
        <p:nvPicPr>
          <p:cNvPr id="40965" name="Picture 5" descr="C:\WINDOWS\Application Data\Microsoft\Media Catalog\Downloaded Clips\cl3\bd09974_.wmf">
            <a:extLst>
              <a:ext uri="{FF2B5EF4-FFF2-40B4-BE49-F238E27FC236}">
                <a16:creationId xmlns:a16="http://schemas.microsoft.com/office/drawing/2014/main" id="{139A40AD-5A11-229C-C79C-CA5BB7CF871C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2228850"/>
            <a:ext cx="3733800" cy="3162300"/>
          </a:xfr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E3BCED97-426C-CD13-E765-5678A7C122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CAUSES CONT…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8EBFE2A-E2AD-6FC2-8B77-9884DABDE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5"/>
            </a:pPr>
            <a:r>
              <a:rPr lang="en-US" altLang="en-US" u="sng"/>
              <a:t>Business Cycle</a:t>
            </a:r>
            <a:r>
              <a:rPr lang="en-US" altLang="en-US"/>
              <a:t>– the regular ups and downs of the economy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/>
              <a:t>*When there is a good economy, businesses increase production and hire more people.  This gives rise to an increase in debt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/>
              <a:t>6. Overproduction of goods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7911D35-8741-4007-D8EB-B5A220D6A7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The Great Depression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DCEC645-E0A2-08BA-58BA-85F21260DB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Part 1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603F430-BDD2-D702-AF22-BCB464F2D5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11</a:t>
            </a:r>
            <a:r>
              <a:rPr lang="en-US" baseline="30000">
                <a:cs typeface="+mj-cs"/>
              </a:rPr>
              <a:t>th</a:t>
            </a:r>
            <a:r>
              <a:rPr lang="en-US">
                <a:cs typeface="+mj-cs"/>
              </a:rPr>
              <a:t> Grade Standards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821D98E-30BB-E374-622F-757647346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>
                <a:cs typeface="+mn-cs"/>
              </a:rPr>
              <a:t>Students analyze the different explanations for the Great Depression and how the New Deal fundamentally changed the role of the federal government.</a:t>
            </a:r>
          </a:p>
          <a:p>
            <a:pPr eaLnBrk="1" hangingPunct="1">
              <a:buFontTx/>
              <a:buNone/>
              <a:defRPr/>
            </a:pPr>
            <a:r>
              <a:rPr lang="en-US" sz="2800">
                <a:cs typeface="+mn-cs"/>
              </a:rPr>
              <a:t>1.monetary issues</a:t>
            </a:r>
          </a:p>
          <a:p>
            <a:pPr eaLnBrk="1" hangingPunct="1">
              <a:buFontTx/>
              <a:buNone/>
              <a:defRPr/>
            </a:pPr>
            <a:r>
              <a:rPr lang="en-US" sz="2800">
                <a:cs typeface="+mn-cs"/>
              </a:rPr>
              <a:t>2.causes of Great Depression</a:t>
            </a:r>
          </a:p>
          <a:p>
            <a:pPr eaLnBrk="1" hangingPunct="1">
              <a:buFontTx/>
              <a:buNone/>
              <a:defRPr/>
            </a:pPr>
            <a:r>
              <a:rPr lang="en-US" sz="2800">
                <a:cs typeface="+mn-cs"/>
              </a:rPr>
              <a:t>3.affects of Great Depression</a:t>
            </a:r>
          </a:p>
          <a:p>
            <a:pPr eaLnBrk="1" hangingPunct="1">
              <a:buFontTx/>
              <a:buNone/>
              <a:defRPr/>
            </a:pPr>
            <a:r>
              <a:rPr lang="en-US" sz="2800">
                <a:cs typeface="+mn-cs"/>
              </a:rPr>
              <a:t>4.effects and controversies of New Deal policies</a:t>
            </a:r>
          </a:p>
        </p:txBody>
      </p:sp>
    </p:spTree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449858A-148D-F987-985E-9B9E25F76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Chapter 8.1:  </a:t>
            </a: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Prosperity Shattered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E8AEE83-D582-FDDD-221C-D028E7CCB9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cs typeface="+mn-cs"/>
              </a:rPr>
              <a:t>Focus Questions: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dirty="0">
              <a:cs typeface="+mn-cs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>
                <a:cs typeface="+mn-cs"/>
              </a:rPr>
              <a:t>Why did many Americans invest in the stock market in the 1920s?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>
                <a:cs typeface="+mn-cs"/>
              </a:rPr>
              <a:t>What caused the stock market crash of 1929? Describe each and how they led to the </a:t>
            </a:r>
            <a:r>
              <a:rPr lang="en-US">
                <a:cs typeface="+mn-cs"/>
              </a:rPr>
              <a:t>Great Depression.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ransition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9FFEB9E-B515-D949-2736-B0033FB2A0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Herbert Hoover</a:t>
            </a:r>
          </a:p>
        </p:txBody>
      </p:sp>
      <p:sp>
        <p:nvSpPr>
          <p:cNvPr id="21506" name="Rectangle 4">
            <a:extLst>
              <a:ext uri="{FF2B5EF4-FFF2-40B4-BE49-F238E27FC236}">
                <a16:creationId xmlns:a16="http://schemas.microsoft.com/office/drawing/2014/main" id="{7AB0D38E-348B-EB89-412D-796080E3DC6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Elected President in 1928</a:t>
            </a:r>
          </a:p>
          <a:p>
            <a:pPr eaLnBrk="1" hangingPunct="1"/>
            <a:r>
              <a:rPr lang="en-US" altLang="en-US"/>
              <a:t>Hoover (R) vs. 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/>
              <a:t>Alfred Smith (D) </a:t>
            </a:r>
          </a:p>
          <a:p>
            <a:pPr eaLnBrk="1" hangingPunct="1"/>
            <a:r>
              <a:rPr lang="en-US" altLang="en-US"/>
              <a:t>We are </a:t>
            </a:r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/>
              <a:t>nearer to the final triumph over poverty than ever before in the history of the land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endParaRPr lang="en-US" altLang="en-US"/>
          </a:p>
        </p:txBody>
      </p:sp>
      <p:pic>
        <p:nvPicPr>
          <p:cNvPr id="21507" name="Picture 5" descr="C:\WINDOWS\Application Data\Microsoft\Media Catalog\Downloaded Clips\cl3c\j0151459.wmf">
            <a:extLst>
              <a:ext uri="{FF2B5EF4-FFF2-40B4-BE49-F238E27FC236}">
                <a16:creationId xmlns:a16="http://schemas.microsoft.com/office/drawing/2014/main" id="{E7E3B514-F005-E9CA-5B6E-DEF2F6928020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57325" y="1752600"/>
            <a:ext cx="2952750" cy="4114800"/>
          </a:xfrm>
        </p:spPr>
      </p:pic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22FB0147-0A6C-CA90-0ED4-0CA2884CC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The Stock Market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A3D5F1C0-2067-6D92-37A4-4EBB129C3D7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Stock Market is a market place where brokers buy and sell stocks and bonds of American and foreign businesses on behalf of the public.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u="sng"/>
              <a:t>Bull Market</a:t>
            </a:r>
            <a:r>
              <a:rPr lang="en-US" altLang="en-US" sz="2400" u="sng"/>
              <a:t>—</a:t>
            </a:r>
            <a:r>
              <a:rPr lang="en-US" altLang="en-US" sz="2400"/>
              <a:t>the price of stocks increase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u="sng"/>
              <a:t>Bear Market</a:t>
            </a:r>
            <a:r>
              <a:rPr lang="en-US" altLang="en-US" sz="2400" u="sng"/>
              <a:t>—</a:t>
            </a:r>
            <a:r>
              <a:rPr lang="en-US" altLang="en-US" sz="2400"/>
              <a:t>the price of stocks decrease</a:t>
            </a:r>
            <a:endParaRPr lang="en-US" altLang="en-US" sz="2400" u="sng"/>
          </a:p>
        </p:txBody>
      </p:sp>
      <p:pic>
        <p:nvPicPr>
          <p:cNvPr id="22531" name="Picture 5" descr="C:\WINDOWS\Application Data\Microsoft\Media Catalog\Downloaded Clips\cl80\j0320724.wmf">
            <a:extLst>
              <a:ext uri="{FF2B5EF4-FFF2-40B4-BE49-F238E27FC236}">
                <a16:creationId xmlns:a16="http://schemas.microsoft.com/office/drawing/2014/main" id="{83FFE0F5-6D32-91B9-9F2C-D09BB7890529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820863"/>
            <a:ext cx="3733800" cy="3976687"/>
          </a:xfrm>
        </p:spPr>
      </p:pic>
    </p:spTree>
  </p:cSld>
  <p:clrMapOvr>
    <a:masterClrMapping/>
  </p:clrMapOvr>
  <p:transition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6B7CB181-5436-8871-9946-8F1F89390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200">
                <a:latin typeface="Arial" panose="020B0604020202020204" pitchFamily="34" charset="0"/>
              </a:rPr>
              <a:t>“</a:t>
            </a:r>
            <a:r>
              <a:rPr lang="en-US" altLang="ja-JP" sz="3200"/>
              <a:t>Sooner or later a crash is coming, and it may be terrific!</a:t>
            </a:r>
            <a:r>
              <a:rPr lang="ja-JP" altLang="en-US" sz="3200">
                <a:latin typeface="Arial" panose="020B0604020202020204" pitchFamily="34" charset="0"/>
              </a:rPr>
              <a:t>”</a:t>
            </a:r>
            <a:r>
              <a:rPr lang="en-US" altLang="ja-JP" sz="3200"/>
              <a:t> –stock analyst</a:t>
            </a:r>
            <a:endParaRPr lang="en-US" altLang="en-US" sz="3200"/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057D3209-AC63-23A3-BBD6-A431FE840D6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Investors rapidly buying and selling stocks during the prosperous 1920</a:t>
            </a:r>
            <a:r>
              <a:rPr lang="ja-JP" altLang="en-US">
                <a:latin typeface="Arial" panose="020B0604020202020204" pitchFamily="34" charset="0"/>
              </a:rPr>
              <a:t>’</a:t>
            </a:r>
            <a:r>
              <a:rPr lang="en-US" altLang="ja-JP"/>
              <a:t>s led to an inflation of stock prices.  Therefore the prices of stocks were selling for more than they were worth.</a:t>
            </a:r>
            <a:endParaRPr lang="en-US" altLang="en-US"/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A698939C-02EA-D45E-4F56-897705D6227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b="1" u="sng"/>
              <a:t>Margin buying—</a:t>
            </a:r>
            <a:r>
              <a:rPr lang="en-US" altLang="en-US"/>
              <a:t>purchasing stocks with borrowed money.  This was beneficial as long as there was a bull market.</a:t>
            </a:r>
            <a:endParaRPr lang="en-US" altLang="en-US" b="1" u="sng"/>
          </a:p>
        </p:txBody>
      </p:sp>
    </p:spTree>
  </p:cSld>
  <p:clrMapOvr>
    <a:masterClrMapping/>
  </p:clrMapOvr>
  <p:transition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E11077A-377B-5AF8-A3E7-4ED69D50D4C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Main Idea!!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6D98100E-A141-FA9C-A6BB-66992771EB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25600" y="2438400"/>
            <a:ext cx="6400800" cy="3219450"/>
          </a:xfrm>
        </p:spPr>
        <p:txBody>
          <a:bodyPr/>
          <a:lstStyle/>
          <a:p>
            <a:pPr eaLnBrk="1" hangingPunct="1"/>
            <a:r>
              <a:rPr lang="en-US" altLang="en-US"/>
              <a:t>America hoped to earn a lot of money through investing in stocks…today people still hope to earn a lot of money through investing in stocks—this is called, </a:t>
            </a:r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/>
              <a:t>playing the stock market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endParaRPr lang="en-US" altLang="en-US"/>
          </a:p>
        </p:txBody>
      </p:sp>
    </p:spTree>
  </p:cSld>
  <p:clrMapOvr>
    <a:masterClrMapping/>
  </p:clrMapOvr>
  <p:transition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4A281C0-6699-3D84-0E48-8D9CAC66D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The Stock Market Crash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4CE6EF5-DEBC-6EFC-ED7F-7F55B7B4373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u="sng"/>
              <a:t>Black Thursday</a:t>
            </a:r>
            <a:r>
              <a:rPr lang="en-US" altLang="en-US"/>
              <a:t>—</a:t>
            </a:r>
          </a:p>
          <a:p>
            <a:pPr marL="533400" indent="-533400" eaLnBrk="1" hangingPunct="1">
              <a:buFontTx/>
              <a:buNone/>
            </a:pPr>
            <a:r>
              <a:rPr lang="en-US" altLang="en-US"/>
              <a:t>	October 24, 1929</a:t>
            </a:r>
          </a:p>
          <a:p>
            <a:pPr marL="533400" indent="-533400" eaLnBrk="1" hangingPunct="1">
              <a:buFontTx/>
              <a:buNone/>
            </a:pPr>
            <a:r>
              <a:rPr lang="en-US" altLang="en-US"/>
              <a:t>*Large investors sold stocks</a:t>
            </a:r>
          </a:p>
          <a:p>
            <a:pPr marL="533400" indent="-533400" eaLnBrk="1" hangingPunct="1">
              <a:buFontTx/>
              <a:buNone/>
            </a:pPr>
            <a:r>
              <a:rPr lang="en-US" altLang="en-US"/>
              <a:t>*Prices for stocks decreased, the public began to lose confidence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79E2B6DA-2E6D-5C59-93F5-EC002560428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 startAt="2"/>
              <a:defRPr/>
            </a:pPr>
            <a:r>
              <a:rPr lang="en-US" sz="2400" u="sng">
                <a:cs typeface="+mn-cs"/>
              </a:rPr>
              <a:t>Black Tuesday--</a:t>
            </a:r>
            <a:r>
              <a:rPr lang="en-US" sz="2400">
                <a:cs typeface="+mn-cs"/>
              </a:rPr>
              <a:t> October 29, 1929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en-US" sz="2400">
                <a:cs typeface="+mn-cs"/>
              </a:rPr>
              <a:t>*People sold their stocks at huge losses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en-US" sz="2400">
                <a:cs typeface="+mn-cs"/>
              </a:rPr>
              <a:t>*The public lost $30 Billion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en-US" sz="2400">
                <a:cs typeface="+mn-cs"/>
              </a:rPr>
              <a:t>*</a:t>
            </a:r>
            <a:r>
              <a:rPr lang="en-US" sz="2400" b="1">
                <a:cs typeface="+mn-cs"/>
              </a:rPr>
              <a:t>By the end of 1929, stock losses exceeded the total cost of the US involvement in World War I</a:t>
            </a:r>
          </a:p>
          <a:p>
            <a:pPr marL="533400" indent="-533400" eaLnBrk="1" hangingPunct="1">
              <a:buFontTx/>
              <a:buNone/>
              <a:defRPr/>
            </a:pPr>
            <a:endParaRPr lang="en-US" sz="2400" b="1">
              <a:cs typeface="+mn-cs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  <p:bldP spid="35844" grpId="0" build="p" autoUpdateAnimBg="0"/>
    </p:bld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36545</TotalTime>
  <Words>714</Words>
  <Application>Microsoft Macintosh PowerPoint</Application>
  <PresentationFormat>On-screen Show (4:3)</PresentationFormat>
  <Paragraphs>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Notebook</vt:lpstr>
      <vt:lpstr>Warm Up – 1/10/24</vt:lpstr>
      <vt:lpstr>The Great Depression</vt:lpstr>
      <vt:lpstr>11th Grade Standards</vt:lpstr>
      <vt:lpstr>Chapter 8.1:   Prosperity Shattered</vt:lpstr>
      <vt:lpstr>Herbert Hoover</vt:lpstr>
      <vt:lpstr>The Stock Market</vt:lpstr>
      <vt:lpstr>“Sooner or later a crash is coming, and it may be terrific!” –stock analyst</vt:lpstr>
      <vt:lpstr>Main Idea!!</vt:lpstr>
      <vt:lpstr>The Stock Market Crash</vt:lpstr>
      <vt:lpstr>The Depression Begins…</vt:lpstr>
      <vt:lpstr>Depression not just in the US but in the rest of the world as well!!</vt:lpstr>
      <vt:lpstr>Who did the Depression affect? EVERYONE!</vt:lpstr>
      <vt:lpstr>Warm Up – 1/11/24</vt:lpstr>
      <vt:lpstr>CAUSES OF THE  GREAT DEPRESSION</vt:lpstr>
      <vt:lpstr>MORE CAUSES…</vt:lpstr>
      <vt:lpstr>CAUSES CONT…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13: The Great Depression</dc:title>
  <dc:creator>Alan Zeitlin</dc:creator>
  <cp:lastModifiedBy>Kissen, Jessica</cp:lastModifiedBy>
  <cp:revision>44</cp:revision>
  <cp:lastPrinted>1601-01-01T00:00:00Z</cp:lastPrinted>
  <dcterms:created xsi:type="dcterms:W3CDTF">2003-03-26T00:34:56Z</dcterms:created>
  <dcterms:modified xsi:type="dcterms:W3CDTF">2024-01-10T20:38:26Z</dcterms:modified>
</cp:coreProperties>
</file>